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97" r:id="rId8"/>
    <p:sldId id="295" r:id="rId9"/>
    <p:sldId id="299" r:id="rId10"/>
    <p:sldId id="298" r:id="rId11"/>
    <p:sldId id="300" r:id="rId12"/>
    <p:sldId id="301" r:id="rId13"/>
    <p:sldId id="307" r:id="rId14"/>
    <p:sldId id="302" r:id="rId15"/>
    <p:sldId id="305" r:id="rId16"/>
    <p:sldId id="317" r:id="rId17"/>
    <p:sldId id="306" r:id="rId18"/>
    <p:sldId id="316" r:id="rId19"/>
    <p:sldId id="308" r:id="rId20"/>
    <p:sldId id="309" r:id="rId21"/>
    <p:sldId id="310" r:id="rId2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5AC7F-FBD6-48B3-AFD1-EF8BF458F5C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02426-5C44-4FA2-9A97-C7ACBEB0810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33513-A942-4B36-A1A3-9FF7F66192A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B56D6-397B-4AAB-B0CF-B27FC7E84E1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8E2DA-231D-416E-A648-24CCA3DAE57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6AFDB-97AF-445B-B76E-E05488A609C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CDAD5-18F3-4976-8CE2-5BFB702B4AD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8A116-87FD-4189-9D95-F5E92942F13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80EA1-1045-43B6-AEE0-CFBF3B9F93E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84FE4-1572-46D6-96E2-BAC99E70848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E05C4-BADC-4DCE-B63A-F6C0C753A68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6F9A62-E4CA-4DBC-87A0-C71D5F00CA9F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diagram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1438"/>
            <a:ext cx="7772400" cy="2259012"/>
          </a:xfrm>
        </p:spPr>
        <p:txBody>
          <a:bodyPr/>
          <a:lstStyle/>
          <a:p>
            <a:r>
              <a:rPr lang="hu-HU" sz="1600" b="1" dirty="0"/>
              <a:t>Budapesti Műszaki és Gazdaságtudományi Egyetem</a:t>
            </a:r>
            <a:br>
              <a:rPr lang="hu-HU" sz="1600" b="1" dirty="0"/>
            </a:br>
            <a:r>
              <a:rPr lang="hu-HU" sz="1600" b="1" dirty="0"/>
              <a:t>Gépészmérnöki Kar</a:t>
            </a:r>
            <a:br>
              <a:rPr lang="hu-HU" sz="1600" b="1" dirty="0"/>
            </a:br>
            <a:r>
              <a:rPr lang="hu-HU" sz="1600" b="1" dirty="0"/>
              <a:t>Energetikai Gépek és Rendszerek Tanszék</a:t>
            </a:r>
            <a:br>
              <a:rPr lang="hu-HU" sz="1600" b="1" dirty="0"/>
            </a:br>
            <a:r>
              <a:rPr lang="hu-HU" sz="2400" b="1" dirty="0"/>
              <a:t>Dr. Ősz János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4400" b="1" dirty="0"/>
              <a:t>Fenntartható fejlődés és energetika</a:t>
            </a:r>
            <a:r>
              <a:rPr lang="hu-HU" b="1" dirty="0"/>
              <a:t>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2052" name="Picture 4" descr="muegye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1341438"/>
            <a:ext cx="1933575" cy="542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/>
              <a:t>2. Energetikai ellátásbiztonság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b="1"/>
              <a:t>Nagy egyenlőtlenségek a régiók között: </a:t>
            </a:r>
            <a:r>
              <a:rPr lang="hu-HU" sz="2800" b="1" i="1"/>
              <a:t>ott van kevés forrás, ahol nagy a felhasználás, és ott van sok forrás, ahol kevés a felhasználás</a:t>
            </a:r>
            <a:r>
              <a:rPr lang="hu-HU" sz="2800" b="1"/>
              <a:t>.</a:t>
            </a:r>
          </a:p>
          <a:p>
            <a:r>
              <a:rPr lang="hu-HU" sz="2800" b="1"/>
              <a:t>Ezért a nagy fogyasztók energiaellátásának nagy része importból </a:t>
            </a:r>
            <a:r>
              <a:rPr lang="hu-HU" sz="2800" b="1">
                <a:cs typeface="Arial" charset="0"/>
              </a:rPr>
              <a:t>→ </a:t>
            </a:r>
            <a:r>
              <a:rPr lang="hu-HU" sz="2800" b="1" i="1">
                <a:cs typeface="Arial" charset="0"/>
              </a:rPr>
              <a:t>importfüggőség.</a:t>
            </a:r>
          </a:p>
          <a:p>
            <a:r>
              <a:rPr lang="hu-HU" sz="2800" b="1">
                <a:cs typeface="Arial" charset="0"/>
              </a:rPr>
              <a:t>Ezáltal az ellátásbiztonság sérül.</a:t>
            </a:r>
          </a:p>
          <a:p>
            <a:r>
              <a:rPr lang="hu-HU" sz="2800" b="1">
                <a:cs typeface="Arial" charset="0"/>
              </a:rPr>
              <a:t>Nemzetközi feltételektől való erős függés → konfliktusok lehetősége.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2.1. Energiahordozó készletek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/>
              <a:t>Évi felhasználás/ismert készlet:</a:t>
            </a:r>
          </a:p>
          <a:p>
            <a:pPr lvl="1"/>
            <a:r>
              <a:rPr lang="hu-HU" b="1"/>
              <a:t>Szén: kb. 200 év.</a:t>
            </a:r>
          </a:p>
          <a:p>
            <a:pPr lvl="1"/>
            <a:r>
              <a:rPr lang="hu-HU" b="1"/>
              <a:t>Kőolaj: kb. 50 év (olajpalával kb. 100 év).</a:t>
            </a:r>
          </a:p>
          <a:p>
            <a:pPr lvl="1"/>
            <a:r>
              <a:rPr lang="hu-HU" b="1"/>
              <a:t>Földgáz: kb. 40-50 év (szénelgázosítás?).</a:t>
            </a:r>
          </a:p>
          <a:p>
            <a:r>
              <a:rPr lang="hu-HU" b="1"/>
              <a:t>Olyan új fogyasztók (Kína, India) léptek be, akik felhasználása évről-évre jelentősen nő.</a:t>
            </a:r>
            <a:endParaRPr lang="hu-HU" b="1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/>
              <a:t>3. Az energetika környezeti kibocsátásai</a:t>
            </a:r>
            <a:r>
              <a:rPr lang="hu-HU" sz="400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/>
              <a:t>Kibocsátások és azok hatásai:</a:t>
            </a:r>
          </a:p>
          <a:p>
            <a:pPr lvl="1"/>
            <a:r>
              <a:rPr lang="hu-HU" b="1"/>
              <a:t> üvegházhatás,</a:t>
            </a:r>
          </a:p>
          <a:p>
            <a:pPr lvl="1"/>
            <a:r>
              <a:rPr lang="hu-HU" b="1"/>
              <a:t> ózon vékonyodás,</a:t>
            </a:r>
          </a:p>
          <a:p>
            <a:pPr lvl="1"/>
            <a:r>
              <a:rPr lang="hu-HU" b="1"/>
              <a:t> biológiai sokféleség csökkenése,</a:t>
            </a:r>
          </a:p>
          <a:p>
            <a:pPr lvl="1"/>
            <a:r>
              <a:rPr lang="hu-HU" b="1"/>
              <a:t> radioaktív sugárzás egészségügyi hatásai.</a:t>
            </a:r>
          </a:p>
          <a:p>
            <a:pPr lvl="1">
              <a:buFontTx/>
              <a:buNone/>
            </a:pPr>
            <a:r>
              <a:rPr lang="hu-HU" b="1" i="1"/>
              <a:t>A teljes vertikumot kell tekinteni!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/>
              <a:t>Jelentősebb környezeti kibocsátások</a:t>
            </a:r>
          </a:p>
        </p:txBody>
      </p:sp>
      <p:pic>
        <p:nvPicPr>
          <p:cNvPr id="78852" name="Picture 4" descr="T04vgy148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758950"/>
            <a:ext cx="5473700" cy="4549775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3.1. Üvegházhatású gázok</a:t>
            </a:r>
            <a:br>
              <a:rPr lang="hu-HU" sz="2800" b="1"/>
            </a:br>
            <a:r>
              <a:rPr lang="hu-HU" sz="2800" b="1" i="1"/>
              <a:t>globális szennyezés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i="1"/>
              <a:t>szén-dioxid</a:t>
            </a:r>
            <a:r>
              <a:rPr lang="hu-HU" b="1"/>
              <a:t> (CO</a:t>
            </a:r>
            <a:r>
              <a:rPr lang="hu-HU" b="1" baseline="-25000"/>
              <a:t>2</a:t>
            </a:r>
            <a:r>
              <a:rPr lang="hu-HU" b="1"/>
              <a:t>),</a:t>
            </a:r>
          </a:p>
          <a:p>
            <a:r>
              <a:rPr lang="hu-HU" b="1"/>
              <a:t>metán (CH</a:t>
            </a:r>
            <a:r>
              <a:rPr lang="hu-HU" b="1" baseline="-25000"/>
              <a:t>4</a:t>
            </a:r>
            <a:r>
              <a:rPr lang="hu-HU" b="1"/>
              <a:t>),</a:t>
            </a:r>
          </a:p>
          <a:p>
            <a:r>
              <a:rPr lang="hu-HU" b="1"/>
              <a:t>dinitrogén-oxid (N</a:t>
            </a:r>
            <a:r>
              <a:rPr lang="hu-HU" b="1" baseline="-25000"/>
              <a:t>2</a:t>
            </a:r>
            <a:r>
              <a:rPr lang="hu-HU" b="1"/>
              <a:t>O),</a:t>
            </a:r>
          </a:p>
          <a:p>
            <a:r>
              <a:rPr lang="hu-HU" b="1"/>
              <a:t>fluorozott szénhidrogének (HFC-k),</a:t>
            </a:r>
          </a:p>
          <a:p>
            <a:r>
              <a:rPr lang="hu-HU" b="1"/>
              <a:t>perfluor karbonátok (PFC-k),</a:t>
            </a:r>
          </a:p>
          <a:p>
            <a:r>
              <a:rPr lang="hu-HU" b="1"/>
              <a:t>kén-hexafluoridok (SF</a:t>
            </a:r>
            <a:r>
              <a:rPr lang="hu-HU" b="1" baseline="-25000"/>
              <a:t>6</a:t>
            </a:r>
            <a:r>
              <a:rPr lang="hu-HU" b="1"/>
              <a:t>).</a:t>
            </a:r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/>
              <a:t>3.1.1. Szén-dioxid</a:t>
            </a:r>
            <a:br>
              <a:rPr lang="hu-HU" sz="2400" b="1"/>
            </a:br>
            <a:r>
              <a:rPr lang="hu-HU" sz="1400" b="1"/>
              <a:t>Globális széndioxid-kibocsátás (folytonos) és koncentráció (szaggatott)</a:t>
            </a:r>
            <a:br>
              <a:rPr lang="hu-HU" sz="1400" b="1"/>
            </a:br>
            <a:r>
              <a:rPr lang="hu-HU" sz="1400" b="1"/>
              <a:t>A föld átlagos hőmérsékletének változása (vastag: porkoncentráció figyelembe vétele nélkül)</a:t>
            </a:r>
          </a:p>
        </p:txBody>
      </p:sp>
      <p:pic>
        <p:nvPicPr>
          <p:cNvPr id="73732" name="Picture 4" descr="A05mta200111-1316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2276475"/>
            <a:ext cx="3284537" cy="2881313"/>
          </a:xfrm>
          <a:noFill/>
          <a:ln/>
        </p:spPr>
      </p:pic>
      <p:pic>
        <p:nvPicPr>
          <p:cNvPr id="73734" name="Picture 6" descr="A06mta200111-1318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3800" y="2349500"/>
            <a:ext cx="3455988" cy="255270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/>
              <a:t>Globális klímaváltozás a 21. században (előrejelzések)</a:t>
            </a:r>
            <a:endParaRPr lang="en-US" sz="3200" b="1"/>
          </a:p>
        </p:txBody>
      </p:sp>
      <p:pic>
        <p:nvPicPr>
          <p:cNvPr id="107525" name="Picture 5" descr="0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0013" y="1600200"/>
            <a:ext cx="6403975" cy="4525963"/>
          </a:xfr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3.1.1. Szén-dioxid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/>
              <a:t>Fosszilis tüzelőanyagok kibocsátásai:</a:t>
            </a:r>
          </a:p>
          <a:p>
            <a:pPr lvl="1"/>
            <a:r>
              <a:rPr lang="hu-HU" b="1"/>
              <a:t> szén:     130 [g CO</a:t>
            </a:r>
            <a:r>
              <a:rPr lang="hu-HU" b="1" baseline="-25000"/>
              <a:t>2</a:t>
            </a:r>
            <a:r>
              <a:rPr lang="hu-HU" b="1"/>
              <a:t>/MJ tüzelőhő, antracit],</a:t>
            </a:r>
          </a:p>
          <a:p>
            <a:pPr lvl="1"/>
            <a:r>
              <a:rPr lang="hu-HU" b="1"/>
              <a:t> olaj:       70-75,</a:t>
            </a:r>
          </a:p>
          <a:p>
            <a:pPr lvl="1"/>
            <a:r>
              <a:rPr lang="hu-HU" b="1"/>
              <a:t> földgáz: 58.</a:t>
            </a:r>
          </a:p>
          <a:p>
            <a:pPr lvl="1">
              <a:buFontTx/>
              <a:buNone/>
            </a:pPr>
            <a:r>
              <a:rPr lang="hu-HU" b="1"/>
              <a:t>Az energetika összes CO</a:t>
            </a:r>
            <a:r>
              <a:rPr lang="hu-HU" b="1" baseline="-25000"/>
              <a:t>2</a:t>
            </a:r>
            <a:r>
              <a:rPr lang="hu-HU" b="1"/>
              <a:t>-kibocsátása jelenleg kb. </a:t>
            </a:r>
            <a:r>
              <a:rPr lang="hu-HU" b="1" i="1"/>
              <a:t>27 milliárd t/év</a:t>
            </a:r>
            <a:r>
              <a:rPr lang="hu-HU" b="1"/>
              <a:t>.</a:t>
            </a:r>
          </a:p>
          <a:p>
            <a:pPr lvl="1">
              <a:buFontTx/>
              <a:buNone/>
            </a:pPr>
            <a:r>
              <a:rPr lang="hu-HU" b="1"/>
              <a:t>A gépkocsi-forgalom jelentős szerepe: azokban a városokban, ahol jelentős a lakosság, ott koncentrálódik a kibocsátás.</a:t>
            </a:r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000" b="1"/>
              <a:t>A villamosenergia-termelő eljárások CO</a:t>
            </a:r>
            <a:r>
              <a:rPr lang="hu-HU" sz="2000" b="1" baseline="-25000"/>
              <a:t>2</a:t>
            </a:r>
            <a:r>
              <a:rPr lang="hu-HU" sz="2000" b="1"/>
              <a:t>-kibocsátása [kg/kWh]</a:t>
            </a:r>
            <a:endParaRPr lang="en-US" sz="2000" b="1"/>
          </a:p>
        </p:txBody>
      </p:sp>
      <p:pic>
        <p:nvPicPr>
          <p:cNvPr id="105476" name="Picture 4" descr="4_1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700213"/>
            <a:ext cx="7129462" cy="3835400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3.1.2. Kén- és nitrogén-oxidok</a:t>
            </a:r>
            <a:br>
              <a:rPr lang="hu-HU" sz="2800" b="1"/>
            </a:br>
            <a:r>
              <a:rPr lang="hu-HU" sz="2800" b="1" i="1"/>
              <a:t>lokális szennyezés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b="1"/>
              <a:t>Károsítják az emberi egészséget, és hozzájárulnak a talaj, az erdők és a felszíni vizek savasodásához </a:t>
            </a:r>
            <a:r>
              <a:rPr lang="hu-HU" sz="2800" b="1">
                <a:cs typeface="Arial" charset="0"/>
              </a:rPr>
              <a:t>→ </a:t>
            </a:r>
            <a:r>
              <a:rPr lang="hu-HU" sz="2800" b="1" i="1">
                <a:cs typeface="Arial" charset="0"/>
              </a:rPr>
              <a:t>regionális környezetszennyezés.</a:t>
            </a:r>
          </a:p>
          <a:p>
            <a:pPr>
              <a:lnSpc>
                <a:spcPct val="80000"/>
              </a:lnSpc>
            </a:pPr>
            <a:r>
              <a:rPr lang="hu-HU" sz="2800" b="1">
                <a:cs typeface="Arial" charset="0"/>
              </a:rPr>
              <a:t>Természeti víz savas (pH≈5,5) az oldott CO</a:t>
            </a:r>
            <a:r>
              <a:rPr lang="hu-HU" sz="2800" b="1" baseline="-25000">
                <a:cs typeface="Arial" charset="0"/>
              </a:rPr>
              <a:t>2</a:t>
            </a:r>
            <a:r>
              <a:rPr lang="hu-HU" sz="2800" b="1">
                <a:cs typeface="Arial" charset="0"/>
              </a:rPr>
              <a:t> miatt → savasodás pH&lt;5 (SO</a:t>
            </a:r>
            <a:r>
              <a:rPr lang="hu-HU" sz="2800" b="1" baseline="-25000">
                <a:cs typeface="Arial" charset="0"/>
              </a:rPr>
              <a:t>x</a:t>
            </a:r>
            <a:r>
              <a:rPr lang="hu-HU" sz="2800" b="1">
                <a:cs typeface="Arial" charset="0"/>
              </a:rPr>
              <a:t> és NO</a:t>
            </a:r>
            <a:r>
              <a:rPr lang="hu-HU" sz="2800" b="1" baseline="-25000">
                <a:cs typeface="Arial" charset="0"/>
              </a:rPr>
              <a:t>x</a:t>
            </a:r>
            <a:r>
              <a:rPr lang="hu-HU" sz="2800" b="1">
                <a:cs typeface="Arial" charset="0"/>
              </a:rPr>
              <a:t> miatt).</a:t>
            </a:r>
          </a:p>
          <a:p>
            <a:pPr>
              <a:lnSpc>
                <a:spcPct val="80000"/>
              </a:lnSpc>
            </a:pPr>
            <a:r>
              <a:rPr lang="hu-HU" sz="2800" b="1">
                <a:cs typeface="Arial" charset="0"/>
              </a:rPr>
              <a:t>SO</a:t>
            </a:r>
            <a:r>
              <a:rPr lang="hu-HU" sz="2800" b="1" baseline="-25000">
                <a:cs typeface="Arial" charset="0"/>
              </a:rPr>
              <a:t>x</a:t>
            </a:r>
            <a:r>
              <a:rPr lang="hu-HU" sz="2800" b="1">
                <a:cs typeface="Arial" charset="0"/>
              </a:rPr>
              <a:t>-k kibocsátása a tüzelőanyagtól függ (2 kg SO</a:t>
            </a:r>
            <a:r>
              <a:rPr lang="hu-HU" sz="2800" b="1" baseline="-25000">
                <a:cs typeface="Arial" charset="0"/>
              </a:rPr>
              <a:t>2</a:t>
            </a:r>
            <a:r>
              <a:rPr lang="hu-HU" sz="2800" b="1">
                <a:cs typeface="Arial" charset="0"/>
              </a:rPr>
              <a:t> füstgáz/1 kg  S tüzelőanyag):</a:t>
            </a:r>
          </a:p>
          <a:p>
            <a:pPr lvl="1">
              <a:lnSpc>
                <a:spcPct val="80000"/>
              </a:lnSpc>
            </a:pPr>
            <a:r>
              <a:rPr lang="hu-HU" sz="2400" b="1">
                <a:cs typeface="Arial" charset="0"/>
              </a:rPr>
              <a:t> C (1-3 %): 2-5 g/MJ,</a:t>
            </a:r>
          </a:p>
          <a:p>
            <a:pPr lvl="1">
              <a:lnSpc>
                <a:spcPct val="80000"/>
              </a:lnSpc>
            </a:pPr>
            <a:r>
              <a:rPr lang="hu-HU" sz="2400" b="1">
                <a:cs typeface="Arial" charset="0"/>
              </a:rPr>
              <a:t> kőolaj (gudron, 2-4 %): 1-2 g/MJ.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400" b="1" i="1">
                <a:cs typeface="Arial" charset="0"/>
              </a:rPr>
              <a:t>Megoldás: fütgáz-kéntelenítés.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Fenntartható fejlődés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400" b="1"/>
              <a:t>Az ökonómia, az ökológia és a társadalmi teherviselés összhangjának koncepciója.</a:t>
            </a:r>
          </a:p>
          <a:p>
            <a:pPr>
              <a:lnSpc>
                <a:spcPct val="80000"/>
              </a:lnSpc>
            </a:pPr>
            <a:r>
              <a:rPr lang="hu-HU" sz="2400" b="1"/>
              <a:t>„A fenntartható fejlődés olyan fejlődés, amely kielégíti a jelen generációk szükségleteit anélkül, hogy veszélyeztetné a jövő generációit abban, hogy ők is kielégíthessék szükségleteiket.” </a:t>
            </a:r>
            <a:r>
              <a:rPr lang="hu-HU" sz="1800" b="1"/>
              <a:t>[Brundtland „Közös jövőnk” jelentés, 1984-87.]</a:t>
            </a:r>
            <a:r>
              <a:rPr lang="hu-HU" sz="2400" b="1"/>
              <a:t>:</a:t>
            </a:r>
          </a:p>
          <a:p>
            <a:pPr lvl="1">
              <a:lnSpc>
                <a:spcPct val="80000"/>
              </a:lnSpc>
            </a:pPr>
            <a:r>
              <a:rPr lang="hu-HU" sz="2000" b="1"/>
              <a:t>Ne szennyezzük a környezetet olyan anyagokkal, amelyek nagyobb régiók és a jövő generációk életlehetőségeit veszélyeztetik.</a:t>
            </a:r>
          </a:p>
          <a:p>
            <a:pPr lvl="1">
              <a:lnSpc>
                <a:spcPct val="80000"/>
              </a:lnSpc>
            </a:pPr>
            <a:r>
              <a:rPr lang="hu-HU" sz="2000" b="1"/>
              <a:t>A lehető legnagyobb mértékben takarékoskodjunk azokkal az ásványi anyagokkal, amelyek a jövő generációk nélkülözhetetlen alapanyagainak is tekinthetők.</a:t>
            </a:r>
          </a:p>
          <a:p>
            <a:pPr lvl="1">
              <a:lnSpc>
                <a:spcPct val="80000"/>
              </a:lnSpc>
            </a:pPr>
            <a:r>
              <a:rPr lang="hu-HU" sz="2000" b="1" i="1"/>
              <a:t>„Ne tegyünk semmi olyant, aminek hosszú távú hatásait nem ismerjük.” </a:t>
            </a:r>
            <a:r>
              <a:rPr lang="hu-HU" sz="2000" b="1" i="1">
                <a:cs typeface="Arial" charset="0"/>
              </a:rPr>
              <a:t>→ </a:t>
            </a:r>
            <a:r>
              <a:rPr lang="hu-HU" sz="2000" b="1">
                <a:cs typeface="Arial" charset="0"/>
              </a:rPr>
              <a:t>környezeti hatástanulmány, engedély.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3.1.2. Kén- és nitrogén-oxidok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b="1"/>
              <a:t>NO</a:t>
            </a:r>
            <a:r>
              <a:rPr lang="hu-HU" sz="2800" b="1" baseline="-25000"/>
              <a:t>X</a:t>
            </a:r>
            <a:r>
              <a:rPr lang="hu-HU" sz="2800" b="1"/>
              <a:t>-k: A tüzelés során, a levegő nitrogénjéből 1100 </a:t>
            </a:r>
            <a:r>
              <a:rPr lang="hu-HU" sz="2800" b="1" baseline="30000"/>
              <a:t>o</a:t>
            </a:r>
            <a:r>
              <a:rPr lang="hu-HU" sz="2800" b="1"/>
              <a:t>C hőmérséklet felett keletkezik.</a:t>
            </a:r>
          </a:p>
          <a:p>
            <a:r>
              <a:rPr lang="hu-HU" sz="2800" b="1"/>
              <a:t>Előírások a kibocsátásokra: &lt;30 mg/Nm</a:t>
            </a:r>
            <a:r>
              <a:rPr lang="hu-HU" sz="2800" b="1" baseline="30000"/>
              <a:t>3</a:t>
            </a:r>
            <a:r>
              <a:rPr lang="hu-HU" sz="2800" b="1"/>
              <a:t>.</a:t>
            </a:r>
          </a:p>
          <a:p>
            <a:r>
              <a:rPr lang="hu-HU" sz="2800" b="1"/>
              <a:t>Megoldások:</a:t>
            </a:r>
          </a:p>
          <a:p>
            <a:pPr lvl="1"/>
            <a:r>
              <a:rPr lang="hu-HU" sz="2400" b="1"/>
              <a:t>NO</a:t>
            </a:r>
            <a:r>
              <a:rPr lang="hu-HU" sz="2400" b="1" baseline="-25000"/>
              <a:t>x</a:t>
            </a:r>
            <a:r>
              <a:rPr lang="hu-HU" sz="2400" b="1"/>
              <a:t>-szegény égők, vízbefecskendezés (földgáz-tüzelésű gázturbinák),</a:t>
            </a:r>
          </a:p>
          <a:p>
            <a:pPr lvl="1"/>
            <a:r>
              <a:rPr lang="hu-HU" sz="2400" b="1"/>
              <a:t> katalizátoros motorok, </a:t>
            </a:r>
          </a:p>
          <a:p>
            <a:pPr lvl="1"/>
            <a:r>
              <a:rPr lang="hu-HU" sz="2400" b="1"/>
              <a:t> fluid-tüzelésű kazánok (t&lt;1000 </a:t>
            </a:r>
            <a:r>
              <a:rPr lang="hu-HU" sz="2400" b="1" baseline="30000"/>
              <a:t>o</a:t>
            </a:r>
            <a:r>
              <a:rPr lang="hu-HU" sz="2400" b="1"/>
              <a:t>C).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3.1.3. Radioaktív kibocsátások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b="1"/>
              <a:t>Folyékony és légnemű radioaktív kibocsátások.</a:t>
            </a:r>
          </a:p>
          <a:p>
            <a:pPr>
              <a:lnSpc>
                <a:spcPct val="90000"/>
              </a:lnSpc>
            </a:pPr>
            <a:r>
              <a:rPr lang="hu-HU" b="1"/>
              <a:t>Radioaktív hulladékok:</a:t>
            </a:r>
          </a:p>
          <a:p>
            <a:pPr lvl="1">
              <a:lnSpc>
                <a:spcPct val="90000"/>
              </a:lnSpc>
            </a:pPr>
            <a:r>
              <a:rPr lang="hu-HU" b="1"/>
              <a:t> kisaktivitású,</a:t>
            </a:r>
          </a:p>
          <a:p>
            <a:pPr lvl="1">
              <a:lnSpc>
                <a:spcPct val="90000"/>
              </a:lnSpc>
            </a:pPr>
            <a:r>
              <a:rPr lang="hu-HU" b="1"/>
              <a:t> közepes aktivitású,</a:t>
            </a:r>
          </a:p>
          <a:p>
            <a:pPr lvl="1">
              <a:lnSpc>
                <a:spcPct val="90000"/>
              </a:lnSpc>
            </a:pPr>
            <a:r>
              <a:rPr lang="hu-HU" b="1"/>
              <a:t> nagyaktivitású.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b="1" i="1"/>
              <a:t>Megoldás: kibocsátások szigorú határértékei, hulladékfeldolgozás, elhelyezés </a:t>
            </a:r>
            <a:r>
              <a:rPr lang="hu-HU" b="1" i="1">
                <a:cs typeface="Arial" charset="0"/>
              </a:rPr>
              <a:t>→ fűtőelemek transzmutációja</a:t>
            </a:r>
            <a:r>
              <a:rPr lang="hu-HU" b="1"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Energetika</a:t>
            </a:r>
            <a:endParaRPr lang="hu-HU" sz="4000" b="1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/>
              <a:t>Az energetika kiemelt jelentőséggel bír a fenntartható fejlődésben:</a:t>
            </a:r>
          </a:p>
          <a:p>
            <a:pPr lvl="1"/>
            <a:r>
              <a:rPr lang="hu-HU" b="1"/>
              <a:t> a fejlődés feltétele, motorja és jellemzője,</a:t>
            </a:r>
          </a:p>
          <a:p>
            <a:pPr lvl="1"/>
            <a:r>
              <a:rPr lang="hu-HU" b="1"/>
              <a:t> ökológiai hatásai:</a:t>
            </a:r>
          </a:p>
          <a:p>
            <a:pPr lvl="2"/>
            <a:r>
              <a:rPr lang="hu-HU" b="1"/>
              <a:t>kibocsátások,</a:t>
            </a:r>
          </a:p>
          <a:p>
            <a:pPr lvl="2"/>
            <a:r>
              <a:rPr lang="hu-HU" b="1"/>
              <a:t>hatás a globális felmelegedésre,</a:t>
            </a:r>
          </a:p>
          <a:p>
            <a:pPr lvl="2"/>
            <a:r>
              <a:rPr lang="hu-HU" b="1"/>
              <a:t>hatás az ózonlyuk növekedésére,</a:t>
            </a:r>
          </a:p>
          <a:p>
            <a:pPr lvl="2"/>
            <a:r>
              <a:rPr lang="hu-HU" b="1"/>
              <a:t>hatás a biológiai sokféleségre.</a:t>
            </a:r>
          </a:p>
          <a:p>
            <a:pPr lvl="2"/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Problémák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b="1"/>
              <a:t>Jelenlegi állapot:</a:t>
            </a:r>
          </a:p>
          <a:p>
            <a:pPr lvl="1"/>
            <a:r>
              <a:rPr lang="hu-HU" sz="2400" b="1"/>
              <a:t> természeti kincsek végessége (lásd készletek),</a:t>
            </a:r>
          </a:p>
          <a:p>
            <a:pPr lvl="1"/>
            <a:r>
              <a:rPr lang="hu-HU" sz="2400" b="1"/>
              <a:t> gazdasági-társadalmi különbségek,</a:t>
            </a:r>
          </a:p>
          <a:p>
            <a:pPr lvl="1"/>
            <a:r>
              <a:rPr lang="hu-HU" sz="2400" b="1"/>
              <a:t> energetikai ellátásbiztonság,</a:t>
            </a:r>
          </a:p>
          <a:p>
            <a:pPr lvl="1"/>
            <a:r>
              <a:rPr lang="hu-HU" sz="2400" b="1"/>
              <a:t> kibocsátások és azok hatásai. </a:t>
            </a:r>
          </a:p>
          <a:p>
            <a:pPr lvl="1">
              <a:buFontTx/>
              <a:buNone/>
            </a:pPr>
            <a:r>
              <a:rPr lang="hu-HU" sz="2400" b="1"/>
              <a:t>A technikai fejlődés kétarcú, pozitív és negatív hatások, a fejlődés egyik mozgatóereje, csak régebben időben és térben korlátozott hatások, míg </a:t>
            </a:r>
            <a:r>
              <a:rPr lang="hu-HU" sz="2400" b="1" i="1"/>
              <a:t>ma a hatások és a veszélyek globálisak</a:t>
            </a:r>
            <a:r>
              <a:rPr lang="hu-HU" sz="2400" b="1"/>
              <a:t>.</a:t>
            </a:r>
            <a:endParaRPr lang="hu-H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74638"/>
            <a:ext cx="7545387" cy="1143000"/>
          </a:xfrm>
        </p:spPr>
        <p:txBody>
          <a:bodyPr/>
          <a:lstStyle/>
          <a:p>
            <a:r>
              <a:rPr lang="hu-HU" sz="2800" b="1"/>
              <a:t>1. Gazdasági-társadalmi különbségek</a:t>
            </a:r>
            <a:r>
              <a:rPr lang="hu-HU" sz="3200" b="1"/>
              <a:t/>
            </a:r>
            <a:br>
              <a:rPr lang="hu-HU" sz="3200" b="1"/>
            </a:br>
            <a:r>
              <a:rPr lang="hu-HU" sz="2400" b="1"/>
              <a:t>növekedés jelenleg kb. 77 millió fő/év</a:t>
            </a:r>
            <a:r>
              <a:rPr lang="hu-HU" sz="4000"/>
              <a:t> 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258888" y="2133600"/>
          <a:ext cx="6408737" cy="3282950"/>
        </p:xfrm>
        <a:graphic>
          <a:graphicData uri="http://schemas.openxmlformats.org/presentationml/2006/ole">
            <p:oleObj spid="_x0000_s51204" name="Chart" r:id="rId3" imgW="4667278" imgH="239095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/>
              <a:t>1. Gazdasági-társadalmi különbségek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000" b="1"/>
              <a:t>Népesség, gazdaság növekedése egyenlőtlen, óriási különbségek.</a:t>
            </a:r>
          </a:p>
          <a:p>
            <a:pPr>
              <a:lnSpc>
                <a:spcPct val="80000"/>
              </a:lnSpc>
            </a:pPr>
            <a:r>
              <a:rPr lang="hu-HU" sz="2000" b="1"/>
              <a:t>Migráció erősödése.</a:t>
            </a:r>
          </a:p>
          <a:p>
            <a:pPr>
              <a:lnSpc>
                <a:spcPct val="80000"/>
              </a:lnSpc>
            </a:pPr>
            <a:r>
              <a:rPr lang="hu-HU" sz="2000" b="1"/>
              <a:t>Nemzetközi instabilitás (konfliktusok, terrorizmus).</a:t>
            </a:r>
          </a:p>
          <a:p>
            <a:pPr>
              <a:lnSpc>
                <a:spcPct val="80000"/>
              </a:lnSpc>
            </a:pPr>
            <a:r>
              <a:rPr lang="hu-HU" sz="2000" b="1"/>
              <a:t>Környezetromlás, globális ökológiai problémák.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000" b="1"/>
              <a:t>	</a:t>
            </a:r>
            <a:r>
              <a:rPr lang="hu-HU" sz="2000" b="1" i="1"/>
              <a:t>Az emberiség fokozatosan felismeri a veszélyt</a:t>
            </a:r>
            <a:r>
              <a:rPr lang="hu-HU" sz="2000" b="1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000" b="1"/>
              <a:t>	- mekkora a föld eltartó képessége,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000" b="1"/>
              <a:t>	- az egyenlőtlenségek, a migráció, a környezetromlás hogyan csökkenthető,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000" b="1"/>
              <a:t>	- a társadalmi, gazdasági és ökológiai fenntarthatóság szoros kölcsönhatásban van egymással.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sz="2000" b="1"/>
          </a:p>
          <a:p>
            <a:pPr>
              <a:lnSpc>
                <a:spcPct val="80000"/>
              </a:lnSpc>
              <a:buFontTx/>
              <a:buNone/>
            </a:pPr>
            <a:endParaRPr lang="hu-HU" sz="1600"/>
          </a:p>
          <a:p>
            <a:pPr>
              <a:lnSpc>
                <a:spcPct val="80000"/>
              </a:lnSpc>
              <a:buFontTx/>
              <a:buNone/>
            </a:pPr>
            <a:r>
              <a:rPr lang="hu-HU" sz="16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1.1. Energetikai egyenlőtlenségek</a:t>
            </a:r>
            <a:r>
              <a:rPr lang="hu-HU" sz="3200" b="1"/>
              <a:t/>
            </a:r>
            <a:br>
              <a:rPr lang="hu-HU" sz="3200" b="1"/>
            </a:br>
            <a:r>
              <a:rPr lang="hu-HU" sz="2400" b="1"/>
              <a:t>A régiók primer tüzelőhő-felhasználása (E=10</a:t>
            </a:r>
            <a:r>
              <a:rPr lang="hu-HU" sz="2400" b="1" baseline="30000"/>
              <a:t>18</a:t>
            </a:r>
            <a:r>
              <a:rPr lang="hu-HU" sz="2400" b="1"/>
              <a:t>)</a:t>
            </a:r>
          </a:p>
        </p:txBody>
      </p:sp>
      <p:pic>
        <p:nvPicPr>
          <p:cNvPr id="61445" name="Picture 5" descr="T01vgy29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t="-39848"/>
          <a:stretch>
            <a:fillRect/>
          </a:stretch>
        </p:blipFill>
        <p:spPr>
          <a:xfrm>
            <a:off x="1547813" y="1628775"/>
            <a:ext cx="5991225" cy="4249738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1.1. Energetikai egyenlőtlenségek</a:t>
            </a:r>
            <a:br>
              <a:rPr lang="hu-HU" sz="2800" b="1"/>
            </a:br>
            <a:r>
              <a:rPr lang="hu-HU" sz="2400" b="1"/>
              <a:t>A régiók egy főre eső energiafelhasználásának aránya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6738" y="1600200"/>
            <a:ext cx="5470525" cy="4525963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/>
              <a:t>2. Energetikai ellátásbiztonság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u="sng"/>
              <a:t>Ellátásbiztonság</a:t>
            </a:r>
            <a:r>
              <a:rPr lang="hu-HU" b="1"/>
              <a:t>: az ország vagy régió indokolt energiaigényét valamennyi energiafajta esetében bármikor ki tudja elégíteni. Elemei:</a:t>
            </a:r>
          </a:p>
          <a:p>
            <a:pPr lvl="1"/>
            <a:r>
              <a:rPr lang="hu-HU" b="1"/>
              <a:t> megfelelő energiahordozó struktúra,</a:t>
            </a:r>
          </a:p>
          <a:p>
            <a:pPr lvl="1"/>
            <a:r>
              <a:rPr lang="hu-HU" b="1"/>
              <a:t> forrásdiverzifikáció,</a:t>
            </a:r>
          </a:p>
          <a:p>
            <a:pPr lvl="1"/>
            <a:r>
              <a:rPr lang="hu-HU" b="1"/>
              <a:t> stratégiai készletek,</a:t>
            </a:r>
          </a:p>
          <a:p>
            <a:pPr lvl="1"/>
            <a:r>
              <a:rPr lang="hu-HU" b="1"/>
              <a:t> ésszerű energiatakarékosság</a:t>
            </a:r>
            <a:r>
              <a:rPr lang="hu-HU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716</Words>
  <Application>Microsoft Office PowerPoint</Application>
  <PresentationFormat>Diavetítés a képernyőre (4:3 oldalarány)</PresentationFormat>
  <Paragraphs>101</Paragraphs>
  <Slides>21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4" baseType="lpstr">
      <vt:lpstr>Arial</vt:lpstr>
      <vt:lpstr>Alapértelmezett terv</vt:lpstr>
      <vt:lpstr>Microsoft Excel diagram</vt:lpstr>
      <vt:lpstr>Budapesti Műszaki és Gazdaságtudományi Egyetem Gépészmérnöki Kar Energetikai Gépek és Rendszerek Tanszék Dr. Ősz János</vt:lpstr>
      <vt:lpstr>Fenntartható fejlődés</vt:lpstr>
      <vt:lpstr>Energetika</vt:lpstr>
      <vt:lpstr>Problémák</vt:lpstr>
      <vt:lpstr>1. Gazdasági-társadalmi különbségek növekedés jelenleg kb. 77 millió fő/év </vt:lpstr>
      <vt:lpstr>1. Gazdasági-társadalmi különbségek</vt:lpstr>
      <vt:lpstr>1.1. Energetikai egyenlőtlenségek A régiók primer tüzelőhő-felhasználása (E=1018)</vt:lpstr>
      <vt:lpstr>1.1. Energetikai egyenlőtlenségek A régiók egy főre eső energiafelhasználásának aránya</vt:lpstr>
      <vt:lpstr>2. Energetikai ellátásbiztonság</vt:lpstr>
      <vt:lpstr>2. Energetikai ellátásbiztonság</vt:lpstr>
      <vt:lpstr>2.1. Energiahordozó készletek</vt:lpstr>
      <vt:lpstr>3. Az energetika környezeti kibocsátásai </vt:lpstr>
      <vt:lpstr>Jelentősebb környezeti kibocsátások</vt:lpstr>
      <vt:lpstr>3.1. Üvegházhatású gázok globális szennyezés</vt:lpstr>
      <vt:lpstr>3.1.1. Szén-dioxid Globális széndioxid-kibocsátás (folytonos) és koncentráció (szaggatott) A föld átlagos hőmérsékletének változása (vastag: porkoncentráció figyelembe vétele nélkül)</vt:lpstr>
      <vt:lpstr>Globális klímaváltozás a 21. században (előrejelzések)</vt:lpstr>
      <vt:lpstr>3.1.1. Szén-dioxid</vt:lpstr>
      <vt:lpstr>A villamosenergia-termelő eljárások CO2-kibocsátása [kg/kWh]</vt:lpstr>
      <vt:lpstr>3.1.2. Kén- és nitrogén-oxidok lokális szennyezés</vt:lpstr>
      <vt:lpstr>3.1.2. Kén- és nitrogén-oxidok</vt:lpstr>
      <vt:lpstr>3.1.3. Radioaktív kibocsátások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Budapesti Műszaki és Gazdaságtudományi Egyetem Gépészmérnöki Kar Energetikai Gépek és Rendszerek Tanszék Dr. Ősz János</dc:title>
  <dc:creator>Ősz</dc:creator>
  <cp:lastModifiedBy>Peti</cp:lastModifiedBy>
  <cp:revision>74</cp:revision>
  <dcterms:created xsi:type="dcterms:W3CDTF">2003-07-16T07:33:45Z</dcterms:created>
  <dcterms:modified xsi:type="dcterms:W3CDTF">2015-07-22T11:16:18Z</dcterms:modified>
</cp:coreProperties>
</file>